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68" r:id="rId3"/>
    <p:sldId id="257" r:id="rId4"/>
    <p:sldId id="262" r:id="rId5"/>
    <p:sldId id="285" r:id="rId6"/>
    <p:sldId id="282" r:id="rId7"/>
    <p:sldId id="284" r:id="rId8"/>
    <p:sldId id="261" r:id="rId9"/>
    <p:sldId id="270" r:id="rId10"/>
    <p:sldId id="259" r:id="rId11"/>
    <p:sldId id="265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77" r:id="rId21"/>
    <p:sldId id="278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38"/>
    <p:restoredTop sz="94654"/>
  </p:normalViewPr>
  <p:slideViewPr>
    <p:cSldViewPr snapToGrid="0" snapToObjects="1">
      <p:cViewPr varScale="1">
        <p:scale>
          <a:sx n="47" d="100"/>
          <a:sy n="47" d="100"/>
        </p:scale>
        <p:origin x="232" y="2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A5905-D40F-A24E-97A0-2FD98AD48FA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C3CC0-EB27-6244-AFBF-E28DF856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84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C3CC0-EB27-6244-AFBF-E28DF85679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8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EA63346-1790-0540-9F53-4F04D6DB5313}" type="datetime1">
              <a:rPr lang="en-US" smtClean="0"/>
              <a:t>10/23/20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2501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C6A3-69AA-964D-9BE0-4F7C5E2B2F2A}" type="datetime1">
              <a:rPr lang="en-US" smtClean="0"/>
              <a:t>10/23/20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5122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1111-FCCE-E54E-A694-52837EC97598}" type="datetime1">
              <a:rPr lang="en-US" smtClean="0"/>
              <a:t>10/23/20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7971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5844-DF97-EC4E-A69D-C7C2AB92FE05}" type="datetime1">
              <a:rPr lang="en-US" smtClean="0"/>
              <a:t>10/23/20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439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D892-434A-3D49-A8D9-32E0654598C8}" type="datetime1">
              <a:rPr lang="en-US" smtClean="0"/>
              <a:t>10/23/20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524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F1B3-80BC-2E42-A4DC-76CB57B34F7F}" type="datetime1">
              <a:rPr lang="en-US" smtClean="0"/>
              <a:t>10/23/20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79141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B0DE-1192-8A47-86F0-8F1E6E93522E}" type="datetime1">
              <a:rPr lang="en-US" smtClean="0"/>
              <a:t>10/23/20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1012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030E-B9CB-944B-81EE-CAB1C56A03FD}" type="datetime1">
              <a:rPr lang="en-US" smtClean="0"/>
              <a:t>10/23/20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9320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D7F9-65D6-BD40-A1B5-4F95247F5053}" type="datetime1">
              <a:rPr lang="en-US" smtClean="0"/>
              <a:t>10/23/20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2215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1F9C-35DC-3A42-8E44-11E0AFA679EE}" type="datetime1">
              <a:rPr lang="en-US" smtClean="0"/>
              <a:t>10/23/20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5716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8885-0135-9449-9174-82D7069F162B}" type="datetime1">
              <a:rPr lang="en-US" smtClean="0"/>
              <a:t>10/23/20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9352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0575-4B83-E045-8503-274913F8D962}" type="datetime1">
              <a:rPr lang="en-US" smtClean="0"/>
              <a:t>10/23/20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7046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2046-489D-3F4E-847F-F608E2DD634B}" type="datetime1">
              <a:rPr lang="en-US" smtClean="0"/>
              <a:t>10/23/20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472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A0F-E549-574D-8965-B56AACA30DAC}" type="datetime1">
              <a:rPr lang="en-US" smtClean="0"/>
              <a:t>10/23/20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1575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49EB9-681B-904D-AF2B-51195662EB96}" type="datetime1">
              <a:rPr lang="en-US" smtClean="0"/>
              <a:t>10/23/20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7341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DD6E-D2D7-E843-9FC1-47D77730955D}" type="datetime1">
              <a:rPr lang="en-US" smtClean="0"/>
              <a:t>10/23/20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5984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2E15-D31B-B643-A687-D7FADD86F04A}" type="datetime1">
              <a:rPr lang="en-US" smtClean="0"/>
              <a:t>10/23/20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7716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0663C-9BC6-9F4B-AA76-9AF66C97DEC4}" type="datetime1">
              <a:rPr lang="en-US" smtClean="0"/>
              <a:t>10/23/20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83678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Analysis of Job Postings and Employment Levels in Swing States of the 2020 Election</a:t>
            </a: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A1705-B602-A940-8899-99C687B3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JP" dirty="0">
              <a:solidFill>
                <a:schemeClr val="bg1"/>
              </a:solidFill>
            </a:endParaRPr>
          </a:p>
          <a:p>
            <a:pPr algn="r"/>
            <a:r>
              <a:rPr lang="en-JP" dirty="0">
                <a:solidFill>
                  <a:schemeClr val="bg1"/>
                </a:solidFill>
              </a:rPr>
              <a:t>Barrett Nibling</a:t>
            </a:r>
          </a:p>
          <a:p>
            <a:pPr algn="r"/>
            <a:r>
              <a:rPr lang="en-JP" dirty="0">
                <a:solidFill>
                  <a:schemeClr val="bg1"/>
                </a:solidFill>
              </a:rPr>
              <a:t>bnibling@gmail.com</a:t>
            </a:r>
          </a:p>
        </p:txBody>
      </p:sp>
      <p:pic>
        <p:nvPicPr>
          <p:cNvPr id="9" name="Audio Recording Oct 23, 2020 18:04:11" descr="Audio Recording Oct 23, 2020 18:04:11">
            <a:hlinkClick r:id="" action="ppaction://media"/>
            <a:extLst>
              <a:ext uri="{FF2B5EF4-FFF2-40B4-BE49-F238E27FC236}">
                <a16:creationId xmlns:a16="http://schemas.microsoft.com/office/drawing/2014/main" id="{F23F3AA8-DF48-B54E-8652-BD8AFA198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757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1713-BAA2-3545-95B1-55622D90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2. S</a:t>
            </a:r>
            <a:r>
              <a:rPr lang="en-JP" dirty="0">
                <a:solidFill>
                  <a:schemeClr val="bg1"/>
                </a:solidFill>
              </a:rPr>
              <a:t>wing vs swing:</a:t>
            </a:r>
            <a:br>
              <a:rPr lang="en-JP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Employment Levels Data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1EEB0-7405-C949-932D-ADF236C2E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79353"/>
            <a:ext cx="6387544" cy="41118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Not normally distributed (non-parametric testing)</a:t>
            </a:r>
          </a:p>
          <a:p>
            <a:r>
              <a:rPr lang="en-US" sz="2000" dirty="0">
                <a:solidFill>
                  <a:schemeClr val="bg1"/>
                </a:solidFill>
              </a:rPr>
              <a:t>P-values with Kruskal test (see chart)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Most values greater than 0.05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Wisconsin-Georgia &amp; Wisconsin-N. Carolina </a:t>
            </a:r>
            <a:r>
              <a:rPr lang="en-JP" sz="1800" dirty="0">
                <a:solidFill>
                  <a:schemeClr val="bg1"/>
                </a:solidFill>
              </a:rPr>
              <a:t>≈ 0.02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Pennsylvania-All other swing states &lt; 0.01</a:t>
            </a:r>
          </a:p>
          <a:p>
            <a:r>
              <a:rPr lang="en-US" sz="2000" dirty="0">
                <a:solidFill>
                  <a:schemeClr val="bg1"/>
                </a:solidFill>
              </a:rPr>
              <a:t>Pennsylvania is a clear outlier among swing states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Suffered a more severe drop in employment levels than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other swing states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4EBB6-E23B-FC4C-93D8-EFC3C34E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229" y="1679353"/>
            <a:ext cx="3238500" cy="386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D90CD5-3FE4-DE4E-B8BD-94AE1F967430}"/>
              </a:ext>
            </a:extLst>
          </p:cNvPr>
          <p:cNvSpPr/>
          <p:nvPr/>
        </p:nvSpPr>
        <p:spPr>
          <a:xfrm>
            <a:off x="8051470" y="2059089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242DD-6670-D446-9DC0-BFF878E6BBDF}"/>
              </a:ext>
            </a:extLst>
          </p:cNvPr>
          <p:cNvSpPr/>
          <p:nvPr/>
        </p:nvSpPr>
        <p:spPr>
          <a:xfrm>
            <a:off x="8051470" y="2389619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03D8BE-80B8-1345-8DC1-9DBE5163550E}"/>
              </a:ext>
            </a:extLst>
          </p:cNvPr>
          <p:cNvSpPr/>
          <p:nvPr/>
        </p:nvSpPr>
        <p:spPr>
          <a:xfrm>
            <a:off x="8051470" y="3429000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B37E1-BAA7-444C-B7DF-79A64040B9E9}"/>
              </a:ext>
            </a:extLst>
          </p:cNvPr>
          <p:cNvSpPr/>
          <p:nvPr/>
        </p:nvSpPr>
        <p:spPr>
          <a:xfrm>
            <a:off x="8051470" y="3759530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598C3-9289-F844-8C72-8D0FC11F86C1}"/>
              </a:ext>
            </a:extLst>
          </p:cNvPr>
          <p:cNvSpPr/>
          <p:nvPr/>
        </p:nvSpPr>
        <p:spPr>
          <a:xfrm>
            <a:off x="8051470" y="476781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CCD562-7631-D44D-9043-7FE12A5ED067}"/>
              </a:ext>
            </a:extLst>
          </p:cNvPr>
          <p:cNvSpPr/>
          <p:nvPr/>
        </p:nvSpPr>
        <p:spPr>
          <a:xfrm>
            <a:off x="8051470" y="509834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34153D-27CF-8642-854F-860A7D7763D1}"/>
              </a:ext>
            </a:extLst>
          </p:cNvPr>
          <p:cNvSpPr/>
          <p:nvPr/>
        </p:nvSpPr>
        <p:spPr>
          <a:xfrm>
            <a:off x="8051470" y="443728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193528-1476-0D44-A6F4-90AB8A4387EC}"/>
              </a:ext>
            </a:extLst>
          </p:cNvPr>
          <p:cNvSpPr/>
          <p:nvPr/>
        </p:nvSpPr>
        <p:spPr>
          <a:xfrm>
            <a:off x="8051470" y="271680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2168AC-39EB-994C-AB9B-8E493545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9</a:t>
            </a:fld>
            <a:endParaRPr lang="en-JP"/>
          </a:p>
        </p:txBody>
      </p:sp>
      <p:pic>
        <p:nvPicPr>
          <p:cNvPr id="14" name="Audio Recording Oct 23, 2020 20:33:00" descr="Audio Recording Oct 23, 2020 20:33:00">
            <a:hlinkClick r:id="" action="ppaction://media"/>
            <a:extLst>
              <a:ext uri="{FF2B5EF4-FFF2-40B4-BE49-F238E27FC236}">
                <a16:creationId xmlns:a16="http://schemas.microsoft.com/office/drawing/2014/main" id="{5E3E44BF-B55F-6D40-B02A-509FB35F8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85FD1C-5C12-BC43-9F3A-0E2542DA1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13" y="2097088"/>
            <a:ext cx="4918178" cy="26351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JP" dirty="0">
                <a:solidFill>
                  <a:schemeClr val="bg1"/>
                </a:solidFill>
              </a:rPr>
              <a:t>wing vs swing:</a:t>
            </a:r>
            <a:br>
              <a:rPr lang="en-JP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Employment Levels Data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b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Employment Levels in Pennsylvania are on average lower than the other swing states in terms of overall distribution and in terms of yearly trends.</a:t>
            </a: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B9093-B324-4349-919E-59D291100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842" y="2097088"/>
            <a:ext cx="4951411" cy="26351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F59A5-92CB-8944-B2A4-4059E4BC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10</a:t>
            </a:fld>
            <a:endParaRPr lang="en-JP"/>
          </a:p>
        </p:txBody>
      </p:sp>
      <p:pic>
        <p:nvPicPr>
          <p:cNvPr id="7" name="Audio Recording Oct 23, 2020 20:36:08" descr="Audio Recording Oct 23, 2020 20:36:08">
            <a:hlinkClick r:id="" action="ppaction://media"/>
            <a:extLst>
              <a:ext uri="{FF2B5EF4-FFF2-40B4-BE49-F238E27FC236}">
                <a16:creationId xmlns:a16="http://schemas.microsoft.com/office/drawing/2014/main" id="{9D9ABE37-2EFC-9543-A77A-C6B587D55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1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9C759DB-53BA-DB48-B830-0B2767FA1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2" y="1796960"/>
            <a:ext cx="4698321" cy="31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Conclusion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684689" cy="3541714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As Political Party Operative, inference is necessary to target potential voters</a:t>
            </a:r>
          </a:p>
          <a:p>
            <a:r>
              <a:rPr lang="en-JP" dirty="0">
                <a:solidFill>
                  <a:schemeClr val="bg1"/>
                </a:solidFill>
              </a:rPr>
              <a:t>Resources are thin, so concise and tactful campaigning is critical to win swing states</a:t>
            </a:r>
          </a:p>
          <a:p>
            <a:r>
              <a:rPr lang="en-JP" dirty="0">
                <a:solidFill>
                  <a:schemeClr val="bg1"/>
                </a:solidFill>
              </a:rPr>
              <a:t>Knowing the concerns of voters and how the data matches those concerns is 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FFEA8-F38F-0D46-BF20-545CE2A8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11</a:t>
            </a:fld>
            <a:endParaRPr lang="en-JP"/>
          </a:p>
        </p:txBody>
      </p:sp>
      <p:pic>
        <p:nvPicPr>
          <p:cNvPr id="6" name="Audio Recording Oct 23, 2020 20:45:41" descr="Audio Recording Oct 23, 2020 20:45:41">
            <a:hlinkClick r:id="" action="ppaction://media"/>
            <a:extLst>
              <a:ext uri="{FF2B5EF4-FFF2-40B4-BE49-F238E27FC236}">
                <a16:creationId xmlns:a16="http://schemas.microsoft.com/office/drawing/2014/main" id="{F6130347-038A-A045-A24C-E03B4AC3AC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Recommendations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3145"/>
            <a:ext cx="5354660" cy="3541714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Ohio low job postings:</a:t>
            </a:r>
          </a:p>
          <a:p>
            <a:pPr marL="457200" lvl="1" indent="0">
              <a:buNone/>
            </a:pPr>
            <a:r>
              <a:rPr lang="en-JP" dirty="0">
                <a:solidFill>
                  <a:schemeClr val="bg1"/>
                </a:solidFill>
              </a:rPr>
              <a:t>Advertisements displaying promises to increase the number jobs</a:t>
            </a:r>
          </a:p>
          <a:p>
            <a:r>
              <a:rPr lang="en-JP" dirty="0">
                <a:solidFill>
                  <a:schemeClr val="bg1"/>
                </a:solidFill>
              </a:rPr>
              <a:t>Pennsylvania low employment levels:</a:t>
            </a:r>
          </a:p>
          <a:p>
            <a:pPr marL="457200" lvl="1" indent="0">
              <a:buNone/>
            </a:pPr>
            <a:r>
              <a:rPr lang="en-JP" dirty="0">
                <a:solidFill>
                  <a:schemeClr val="bg1"/>
                </a:solidFill>
              </a:rPr>
              <a:t>Campaign strategies that illustrate clear plans to retain jobs in industries most affected by COVID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E352C0-12BE-B945-A941-00EACB2F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73" y="1883145"/>
            <a:ext cx="5124265" cy="32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7EB8C-05E2-2144-9EC3-A404D76B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12</a:t>
            </a:fld>
            <a:endParaRPr lang="en-JP"/>
          </a:p>
        </p:txBody>
      </p:sp>
      <p:pic>
        <p:nvPicPr>
          <p:cNvPr id="5" name="Audio Recording Oct 23, 2020 21:00:37" descr="Audio Recording Oct 23, 2020 21:00:37">
            <a:hlinkClick r:id="" action="ppaction://media"/>
            <a:extLst>
              <a:ext uri="{FF2B5EF4-FFF2-40B4-BE49-F238E27FC236}">
                <a16:creationId xmlns:a16="http://schemas.microsoft.com/office/drawing/2014/main" id="{E1063047-2F70-AE48-B546-37F218074D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E271E859-517F-0B4F-9506-3E5B2851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1" y="1796961"/>
            <a:ext cx="4698321" cy="31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Future Considerations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3145"/>
            <a:ext cx="5791988" cy="3541714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Explore different aspects of both job postings and employment levels</a:t>
            </a:r>
          </a:p>
          <a:p>
            <a:pPr marL="457200" lvl="1" indent="0">
              <a:buNone/>
            </a:pPr>
            <a:r>
              <a:rPr lang="en-JP" sz="2400" dirty="0">
                <a:solidFill>
                  <a:schemeClr val="bg1"/>
                </a:solidFill>
              </a:rPr>
              <a:t>- Demographics, Industries, Wages, etc.</a:t>
            </a:r>
          </a:p>
          <a:p>
            <a:r>
              <a:rPr lang="en-JP" dirty="0">
                <a:solidFill>
                  <a:schemeClr val="bg1"/>
                </a:solidFill>
              </a:rPr>
              <a:t>Explore the relationship between job postings and employment levels</a:t>
            </a:r>
          </a:p>
          <a:p>
            <a:r>
              <a:rPr lang="en-JP" dirty="0">
                <a:solidFill>
                  <a:schemeClr val="bg1"/>
                </a:solidFill>
              </a:rPr>
              <a:t>Look outside of 2020 for perspective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919A-0321-BD48-9578-909827CD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13</a:t>
            </a:fld>
            <a:endParaRPr lang="en-JP"/>
          </a:p>
        </p:txBody>
      </p:sp>
      <p:pic>
        <p:nvPicPr>
          <p:cNvPr id="5" name="Audio Recording Oct 23, 2020 21:07:30" descr="Audio Recording Oct 23, 2020 21:07:30">
            <a:hlinkClick r:id="" action="ppaction://media"/>
            <a:extLst>
              <a:ext uri="{FF2B5EF4-FFF2-40B4-BE49-F238E27FC236}">
                <a16:creationId xmlns:a16="http://schemas.microsoft.com/office/drawing/2014/main" id="{A87D5B68-6D3F-5A4F-8A55-76E4478BFE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4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Thank you for listening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5171F-B5AB-CB46-887B-C8CB8267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14</a:t>
            </a:fld>
            <a:endParaRPr lang="en-JP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3DE0439-5142-1C49-B55B-4B8139F4C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/>
          <a:lstStyle/>
          <a:p>
            <a:pPr algn="r"/>
            <a:endParaRPr lang="en-JP" dirty="0">
              <a:solidFill>
                <a:schemeClr val="bg1"/>
              </a:solidFill>
            </a:endParaRPr>
          </a:p>
          <a:p>
            <a:pPr algn="r"/>
            <a:r>
              <a:rPr lang="en-JP" dirty="0">
                <a:solidFill>
                  <a:schemeClr val="bg1"/>
                </a:solidFill>
              </a:rPr>
              <a:t>Barrett Nibling</a:t>
            </a:r>
          </a:p>
          <a:p>
            <a:pPr algn="r"/>
            <a:r>
              <a:rPr lang="en-JP" dirty="0">
                <a:solidFill>
                  <a:schemeClr val="bg1"/>
                </a:solidFill>
              </a:rPr>
              <a:t>bnibling@gmail.com</a:t>
            </a:r>
          </a:p>
        </p:txBody>
      </p:sp>
      <p:pic>
        <p:nvPicPr>
          <p:cNvPr id="4" name="Audio Recording Oct 23, 2020 21:11:56" descr="Audio Recording Oct 23, 2020 21:11:56">
            <a:hlinkClick r:id="" action="ppaction://media"/>
            <a:extLst>
              <a:ext uri="{FF2B5EF4-FFF2-40B4-BE49-F238E27FC236}">
                <a16:creationId xmlns:a16="http://schemas.microsoft.com/office/drawing/2014/main" id="{EBA0046A-C3B8-CA4A-A78D-0D6205FE55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Additional slides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2DB7EE-AB9D-954B-96E4-5484E28F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19446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 postings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across all states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06E5-65DB-2144-AEDB-6A247CC2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71" y="1785608"/>
            <a:ext cx="4958747" cy="2620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C4A82D-7379-E94B-BA22-957116F10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1785608"/>
            <a:ext cx="4837215" cy="2620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6DC7C-35D7-5C4C-9FE0-537A29B8B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192" y="4556083"/>
            <a:ext cx="3465616" cy="23019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32C7D-2583-ED41-B847-D2C7EBE2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40756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297A8F-79C3-4240-9A9C-BAC5E959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679" y="4609440"/>
            <a:ext cx="3424642" cy="22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15EE0-B6F2-DD44-A00C-73DB22087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0" y="1785608"/>
            <a:ext cx="4996397" cy="2620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Employment levels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across all states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BFF50-4345-DB4F-B1FA-C445EAF56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2" y="1782639"/>
            <a:ext cx="4659086" cy="2626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581AE-B3A5-4846-B448-58360E52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4416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 postings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non-swing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96E41-5A4A-F24D-A22C-F2F8AB0F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332" y="1821234"/>
            <a:ext cx="4635335" cy="2624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BEE19-42D6-324C-A1AB-41811BD5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24" y="4587598"/>
            <a:ext cx="3465616" cy="2296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69A58-A70F-944D-96F7-CA5675A58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06" y="4544405"/>
            <a:ext cx="3549521" cy="23019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C7BF4-8BCF-D34E-A978-4F86E9B9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2026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91F3-73E6-B246-B986-52B3F8C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O</a:t>
            </a:r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JP" dirty="0">
                <a:solidFill>
                  <a:schemeClr val="bg1"/>
                </a:solidFill>
              </a:rPr>
              <a:t>erview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ECC6-92EA-F24B-B66A-9661EEC89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518880" cy="3541714"/>
          </a:xfrm>
        </p:spPr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2020 has been a </a:t>
            </a:r>
            <a:r>
              <a:rPr lang="en-US" dirty="0">
                <a:solidFill>
                  <a:schemeClr val="bg1"/>
                </a:solidFill>
              </a:rPr>
              <a:t>tumultuous</a:t>
            </a:r>
            <a:r>
              <a:rPr lang="en-JP" dirty="0">
                <a:solidFill>
                  <a:schemeClr val="bg1"/>
                </a:solidFill>
              </a:rPr>
              <a:t> election year</a:t>
            </a:r>
          </a:p>
          <a:p>
            <a:r>
              <a:rPr lang="en-JP" dirty="0">
                <a:solidFill>
                  <a:schemeClr val="bg1"/>
                </a:solidFill>
              </a:rPr>
              <a:t>The country in the midst of a recession</a:t>
            </a:r>
          </a:p>
          <a:p>
            <a:r>
              <a:rPr lang="en-JP" dirty="0">
                <a:solidFill>
                  <a:schemeClr val="bg1"/>
                </a:solidFill>
              </a:rPr>
              <a:t>Eight-in-ten voters say economy is the top issue</a:t>
            </a:r>
          </a:p>
          <a:p>
            <a:r>
              <a:rPr lang="en-JP" dirty="0">
                <a:solidFill>
                  <a:schemeClr val="bg1"/>
                </a:solidFill>
              </a:rPr>
              <a:t>A big factor of the economy is job strength</a:t>
            </a:r>
          </a:p>
          <a:p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50756-7BAB-9D44-BD25-17D54CD8D7D1}"/>
              </a:ext>
            </a:extLst>
          </p:cNvPr>
          <p:cNvSpPr txBox="1"/>
          <p:nvPr/>
        </p:nvSpPr>
        <p:spPr>
          <a:xfrm>
            <a:off x="3526971" y="6568038"/>
            <a:ext cx="8665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Courtesy of Pew Research Center: https://</a:t>
            </a:r>
            <a:r>
              <a:rPr lang="en-US" sz="1200" dirty="0" err="1">
                <a:solidFill>
                  <a:schemeClr val="bg1"/>
                </a:solidFill>
              </a:rPr>
              <a:t>www.pewresearch.org</a:t>
            </a:r>
            <a:r>
              <a:rPr lang="en-US" sz="1200" dirty="0">
                <a:solidFill>
                  <a:schemeClr val="bg1"/>
                </a:solidFill>
              </a:rPr>
              <a:t>/politics/2020/08/13/important-issues-in-the-2020-election/</a:t>
            </a:r>
            <a:endParaRPr lang="en-JP" sz="1200" dirty="0">
              <a:solidFill>
                <a:schemeClr val="bg1"/>
              </a:solidFill>
            </a:endParaRPr>
          </a:p>
        </p:txBody>
      </p:sp>
      <p:pic>
        <p:nvPicPr>
          <p:cNvPr id="1030" name="Picture 6" descr="Economy is top issue for voters in the 2020 election">
            <a:extLst>
              <a:ext uri="{FF2B5EF4-FFF2-40B4-BE49-F238E27FC236}">
                <a16:creationId xmlns:a16="http://schemas.microsoft.com/office/drawing/2014/main" id="{35155357-AEFF-4E48-AAA4-94047B7D6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486" y="473512"/>
            <a:ext cx="3470988" cy="576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90859-7A69-DB43-804B-72538D12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243201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/>
              <a:t>1</a:t>
            </a:fld>
            <a:endParaRPr lang="en-JP" dirty="0"/>
          </a:p>
        </p:txBody>
      </p:sp>
      <p:pic>
        <p:nvPicPr>
          <p:cNvPr id="8" name="Audio Recording Oct 23, 2020 19:06:46" descr="Audio Recording Oct 23, 2020 19:06:46">
            <a:hlinkClick r:id="" action="ppaction://media"/>
            <a:extLst>
              <a:ext uri="{FF2B5EF4-FFF2-40B4-BE49-F238E27FC236}">
                <a16:creationId xmlns:a16="http://schemas.microsoft.com/office/drawing/2014/main" id="{019F133B-839C-1A4F-8095-5E7A3D0B60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Employment levels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non-swing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75FEC-33E7-B349-8EE2-910B56CA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22" y="1908051"/>
            <a:ext cx="5149355" cy="2428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3B6C2-0132-CC4B-AE0E-D0B6861A3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62" y="4607501"/>
            <a:ext cx="3590720" cy="2256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80390-FD76-E045-A600-ADCE8E63A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721" y="4601728"/>
            <a:ext cx="3325912" cy="22562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FE687-C86B-874B-B014-9BD73D8C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153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 postings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34E247-ED56-114A-94D6-E5D2597E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" y="2287256"/>
            <a:ext cx="4102146" cy="3734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E50400-8E61-6844-B4FE-BD21C127D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29" y="2316163"/>
            <a:ext cx="3965361" cy="370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07FA04-BAF5-7847-BD3F-516156F33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700" y="2287256"/>
            <a:ext cx="3910300" cy="37058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16A35-CC20-3E47-B27E-2DC26CE2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20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4636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Employment levels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D6E95-4A56-6249-98BD-BB764C2E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" y="2316163"/>
            <a:ext cx="3965362" cy="3808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FD504-2873-964E-AEED-A211BDD1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493" y="2316161"/>
            <a:ext cx="4026789" cy="3808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1F245-A20B-694D-8B98-8DBADB47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239" y="2316161"/>
            <a:ext cx="3923587" cy="38083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60CF-286D-734C-A80A-3101F4B8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21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8680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91F3-73E6-B246-B986-52B3F8C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O</a:t>
            </a:r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JP" dirty="0">
                <a:solidFill>
                  <a:schemeClr val="bg1"/>
                </a:solidFill>
              </a:rPr>
              <a:t>erview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ECC6-92EA-F24B-B66A-9661EEC89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518880" cy="3541714"/>
          </a:xfrm>
        </p:spPr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Millions of Americans were laid off and forced into unemployment due to COVID</a:t>
            </a:r>
          </a:p>
          <a:p>
            <a:r>
              <a:rPr lang="en-JP" dirty="0">
                <a:solidFill>
                  <a:schemeClr val="bg1"/>
                </a:solidFill>
              </a:rPr>
              <a:t>The national unemployment rate reached 14.7% in April*</a:t>
            </a:r>
          </a:p>
          <a:p>
            <a:r>
              <a:rPr lang="en-JP" dirty="0">
                <a:solidFill>
                  <a:schemeClr val="bg1"/>
                </a:solidFill>
              </a:rPr>
              <a:t>Numbers are slowly trending back</a:t>
            </a:r>
          </a:p>
          <a:p>
            <a:r>
              <a:rPr lang="en-JP" dirty="0">
                <a:solidFill>
                  <a:schemeClr val="bg1"/>
                </a:solidFill>
              </a:rPr>
              <a:t>But it is enough to convince voters?</a:t>
            </a:r>
          </a:p>
          <a:p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D4340D-C174-8A40-A0C1-C2634CF5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92" y="2097088"/>
            <a:ext cx="41505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D80EF-E9F6-9240-85E2-98BD595617D1}"/>
              </a:ext>
            </a:extLst>
          </p:cNvPr>
          <p:cNvSpPr txBox="1"/>
          <p:nvPr/>
        </p:nvSpPr>
        <p:spPr>
          <a:xfrm>
            <a:off x="1074496" y="6488668"/>
            <a:ext cx="381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*Source: U.S. Bureau of Labor Statistics</a:t>
            </a: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50756-7BAB-9D44-BD25-17D54CD8D7D1}"/>
              </a:ext>
            </a:extLst>
          </p:cNvPr>
          <p:cNvSpPr txBox="1"/>
          <p:nvPr/>
        </p:nvSpPr>
        <p:spPr>
          <a:xfrm>
            <a:off x="6896892" y="5526088"/>
            <a:ext cx="415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Courtesy of </a:t>
            </a:r>
            <a:r>
              <a:rPr lang="en-US" dirty="0" err="1">
                <a:solidFill>
                  <a:schemeClr val="bg1"/>
                </a:solidFill>
              </a:rPr>
              <a:t>FiveThirtyEight.com</a:t>
            </a: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33466-B995-7B43-AA53-67D0F121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2</a:t>
            </a:fld>
            <a:endParaRPr lang="en-JP"/>
          </a:p>
        </p:txBody>
      </p:sp>
      <p:pic>
        <p:nvPicPr>
          <p:cNvPr id="6" name="Audio Recording Oct 23, 2020 19:10:13" descr="Audio Recording Oct 23, 2020 19:10:13">
            <a:hlinkClick r:id="" action="ppaction://media"/>
            <a:extLst>
              <a:ext uri="{FF2B5EF4-FFF2-40B4-BE49-F238E27FC236}">
                <a16:creationId xmlns:a16="http://schemas.microsoft.com/office/drawing/2014/main" id="{4692077A-8032-E44D-80DA-44570B5ED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D1E1-99BC-934B-AF24-D3A996B71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3869" cy="1478570"/>
          </a:xfrm>
        </p:spPr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Overview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C912-7F4E-1949-B6F4-064FF408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097088"/>
            <a:ext cx="5893870" cy="354171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Nine swing states: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Arizona, Florida, Georgia, Iowa, North Carolina, Ohio, Pennsylvania, Texas, and Wisconsin.</a:t>
            </a:r>
          </a:p>
          <a:p>
            <a:r>
              <a:rPr lang="en-JP" dirty="0">
                <a:solidFill>
                  <a:schemeClr val="bg1"/>
                </a:solidFill>
              </a:rPr>
              <a:t>Insight is vital to get an edge</a:t>
            </a:r>
          </a:p>
          <a:p>
            <a:r>
              <a:rPr lang="en-JP" dirty="0">
                <a:solidFill>
                  <a:schemeClr val="bg1"/>
                </a:solidFill>
              </a:rPr>
              <a:t>Two key indicators of job strength: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JP" sz="2400" dirty="0">
                <a:solidFill>
                  <a:schemeClr val="bg1"/>
                </a:solidFill>
              </a:rPr>
              <a:t>Job Postings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JP" sz="2400" dirty="0">
                <a:solidFill>
                  <a:schemeClr val="bg1"/>
                </a:solidFill>
              </a:rPr>
              <a:t>Employment Levels</a:t>
            </a:r>
          </a:p>
          <a:p>
            <a:endParaRPr lang="en-JP" dirty="0">
              <a:solidFill>
                <a:schemeClr val="bg1"/>
              </a:solidFill>
            </a:endParaRPr>
          </a:p>
          <a:p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759723-83B5-C742-899B-8FDC3E70A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33" y="1803399"/>
            <a:ext cx="4150518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63BB7-B53D-B94E-92D8-39A4AE49FA00}"/>
              </a:ext>
            </a:extLst>
          </p:cNvPr>
          <p:cNvSpPr txBox="1"/>
          <p:nvPr/>
        </p:nvSpPr>
        <p:spPr>
          <a:xfrm>
            <a:off x="7290933" y="5345113"/>
            <a:ext cx="415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Courtesy of </a:t>
            </a:r>
            <a:r>
              <a:rPr lang="en-US" dirty="0" err="1">
                <a:solidFill>
                  <a:schemeClr val="bg1"/>
                </a:solidFill>
              </a:rPr>
              <a:t>FiveThirtyEight.com</a:t>
            </a: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E8CB5-3117-D947-9C89-178C96F7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3</a:t>
            </a:fld>
            <a:endParaRPr lang="en-JP"/>
          </a:p>
        </p:txBody>
      </p:sp>
      <p:pic>
        <p:nvPicPr>
          <p:cNvPr id="6" name="Audio Recording Oct 23, 2020 19:18:05" descr="Audio Recording Oct 23, 2020 19:18:05">
            <a:hlinkClick r:id="" action="ppaction://media"/>
            <a:extLst>
              <a:ext uri="{FF2B5EF4-FFF2-40B4-BE49-F238E27FC236}">
                <a16:creationId xmlns:a16="http://schemas.microsoft.com/office/drawing/2014/main" id="{EAD4A3C7-8EBC-AC44-8E5F-106FFC2CA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9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0808-7D64-F34D-95D0-38A32315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JP" dirty="0">
                <a:solidFill>
                  <a:schemeClr val="bg1"/>
                </a:solidFill>
              </a:rPr>
              <a:t>ata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9046-8C70-BE40-8E00-8D311955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4434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Opportunity Insights Economic Tracker-</a:t>
            </a:r>
          </a:p>
          <a:p>
            <a:r>
              <a:rPr lang="en-US" b="1" dirty="0">
                <a:solidFill>
                  <a:schemeClr val="bg1"/>
                </a:solidFill>
              </a:rPr>
              <a:t>State-level Job Postings Data: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Weekly count of new job postings provided by Burning Glass Technologies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Relative to the January 2020 index period (i.e. percentage values)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Breakdown- Industry, Educational requirement, and </a:t>
            </a:r>
            <a:r>
              <a:rPr lang="en-US" u="sng" dirty="0">
                <a:solidFill>
                  <a:schemeClr val="bg1"/>
                </a:solidFill>
              </a:rPr>
              <a:t>Combined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</a:rPr>
              <a:t>State-level Employment Levels Data: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Daily number of active employees provided by Paychex, </a:t>
            </a:r>
            <a:r>
              <a:rPr lang="en-US" dirty="0" err="1">
                <a:solidFill>
                  <a:schemeClr val="bg1"/>
                </a:solidFill>
              </a:rPr>
              <a:t>Earnin</a:t>
            </a:r>
            <a:r>
              <a:rPr lang="en-US" dirty="0">
                <a:solidFill>
                  <a:schemeClr val="bg1"/>
                </a:solidFill>
              </a:rPr>
              <a:t>, and Intuit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Relative to the January 2020 index period (i.e. percentage values)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Breakdown- Wage, Industry, and </a:t>
            </a:r>
            <a:r>
              <a:rPr lang="en-US" u="sng" dirty="0">
                <a:solidFill>
                  <a:schemeClr val="bg1"/>
                </a:solidFill>
              </a:rPr>
              <a:t>Combined</a:t>
            </a:r>
            <a:endParaRPr lang="en-JP" sz="600" u="sng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F24C94-E080-2747-986C-3E52CB9FF367}"/>
              </a:ext>
            </a:extLst>
          </p:cNvPr>
          <p:cNvGrpSpPr/>
          <p:nvPr/>
        </p:nvGrpSpPr>
        <p:grpSpPr>
          <a:xfrm>
            <a:off x="6814720" y="894966"/>
            <a:ext cx="4583565" cy="1815120"/>
            <a:chOff x="6463846" y="618519"/>
            <a:chExt cx="4583565" cy="18151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85ECAD-1115-C249-A51F-D5C084EC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847" y="618519"/>
              <a:ext cx="4583564" cy="14785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C96545-8C6F-DD4C-AAFF-A684C950A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9711" y="1760539"/>
              <a:ext cx="1917700" cy="6731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323D6A-2582-8A4B-98A0-4F6ECD00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3846" y="1836737"/>
              <a:ext cx="2665864" cy="596900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188E9C-8F21-3648-B9F9-12F2E14F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4</a:t>
            </a:fld>
            <a:endParaRPr lang="en-JP"/>
          </a:p>
        </p:txBody>
      </p:sp>
      <p:pic>
        <p:nvPicPr>
          <p:cNvPr id="9" name="Audio Recording Oct 23, 2020 19:27:18" descr="Audio Recording Oct 23, 2020 19:27:18">
            <a:hlinkClick r:id="" action="ppaction://media"/>
            <a:extLst>
              <a:ext uri="{FF2B5EF4-FFF2-40B4-BE49-F238E27FC236}">
                <a16:creationId xmlns:a16="http://schemas.microsoft.com/office/drawing/2014/main" id="{369B37FF-55FE-A041-B3C2-16BE39876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4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en-JP" dirty="0">
                <a:solidFill>
                  <a:schemeClr val="bg1"/>
                </a:solidFill>
              </a:rPr>
              <a:t>uestions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626114" cy="398999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When compared to non-swing states, do swing states show a significant difference in job postings and employment levels?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(i.e. Is there a causation between being a swing state and these variables?)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When compared to each other, do these swings states differ from each other in job postings and employment levels?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(i.e. Which swing states are most affected by these variables?)</a:t>
            </a:r>
          </a:p>
          <a:p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66147-982A-3A46-8F9A-91CE3943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5</a:t>
            </a:fld>
            <a:endParaRPr lang="en-JP"/>
          </a:p>
        </p:txBody>
      </p:sp>
      <p:pic>
        <p:nvPicPr>
          <p:cNvPr id="5" name="Audio Recording Oct 23, 2020 19:50:24" descr="Audio Recording Oct 23, 2020 19:50:24">
            <a:hlinkClick r:id="" action="ppaction://media"/>
            <a:extLst>
              <a:ext uri="{FF2B5EF4-FFF2-40B4-BE49-F238E27FC236}">
                <a16:creationId xmlns:a16="http://schemas.microsoft.com/office/drawing/2014/main" id="{542A59FA-3C4D-1D41-A40F-A00DAD725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7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Method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85458"/>
            <a:ext cx="10615159" cy="46085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 normality to determine testing method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Question 1- Swing vs Non-Swing (A/B test)</a:t>
            </a:r>
          </a:p>
          <a:p>
            <a:r>
              <a:rPr lang="en-US" dirty="0">
                <a:solidFill>
                  <a:schemeClr val="bg1"/>
                </a:solidFill>
              </a:rPr>
              <a:t> If normal, Standard t-test and Welch’s t-test</a:t>
            </a:r>
          </a:p>
          <a:p>
            <a:r>
              <a:rPr lang="en-US" dirty="0">
                <a:solidFill>
                  <a:schemeClr val="bg1"/>
                </a:solidFill>
              </a:rPr>
              <a:t> If not, non-parametric tests such as Kruskal-Wallis or Mann-Whitney U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Question 2- Swing vs Swing (A/B/C/… test)</a:t>
            </a:r>
          </a:p>
          <a:p>
            <a:r>
              <a:rPr lang="en-US" dirty="0">
                <a:solidFill>
                  <a:schemeClr val="bg1"/>
                </a:solidFill>
              </a:rPr>
              <a:t>If normal, One-way ANOVA and Tukey's Honest Significant Differences (HSD) tests</a:t>
            </a:r>
          </a:p>
          <a:p>
            <a:r>
              <a:rPr lang="en-US" dirty="0">
                <a:solidFill>
                  <a:schemeClr val="bg1"/>
                </a:solidFill>
              </a:rPr>
              <a:t>If not, Kruskal-Wallis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9D25A-B2F4-CC4A-8FAD-40E1D4D4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6</a:t>
            </a:fld>
            <a:endParaRPr lang="en-JP"/>
          </a:p>
        </p:txBody>
      </p:sp>
      <p:pic>
        <p:nvPicPr>
          <p:cNvPr id="5" name="Audio Recording Oct 23, 2020 19:57:17" descr="Audio Recording Oct 23, 2020 19:57:17">
            <a:hlinkClick r:id="" action="ppaction://media"/>
            <a:extLst>
              <a:ext uri="{FF2B5EF4-FFF2-40B4-BE49-F238E27FC236}">
                <a16:creationId xmlns:a16="http://schemas.microsoft.com/office/drawing/2014/main" id="{72B2046A-8F9C-AF4D-9160-49D059EBA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FE0A-A59A-A642-8E53-186194F3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54587" cy="14785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1. S</a:t>
            </a:r>
            <a:r>
              <a:rPr lang="en-JP" dirty="0">
                <a:solidFill>
                  <a:schemeClr val="bg1"/>
                </a:solidFill>
              </a:rPr>
              <a:t>wing vs non-swing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BD11-8D0C-8643-9292-E4BDDEE9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91294"/>
            <a:ext cx="4954588" cy="47776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Job Postings Data: </a:t>
            </a:r>
          </a:p>
          <a:p>
            <a:r>
              <a:rPr lang="en-US" dirty="0">
                <a:solidFill>
                  <a:schemeClr val="bg1"/>
                </a:solidFill>
              </a:rPr>
              <a:t>Normally distributed (parametric testing)</a:t>
            </a:r>
          </a:p>
          <a:p>
            <a:r>
              <a:rPr lang="en-US" dirty="0">
                <a:solidFill>
                  <a:schemeClr val="bg1"/>
                </a:solidFill>
              </a:rPr>
              <a:t>P-values: 0.277 with Standard t-test,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0.249 with Welch's t-test </a:t>
            </a:r>
          </a:p>
          <a:p>
            <a:r>
              <a:rPr lang="en-US" dirty="0">
                <a:solidFill>
                  <a:schemeClr val="bg1"/>
                </a:solidFill>
              </a:rPr>
              <a:t>No significant difference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Employment Levels Data:</a:t>
            </a:r>
          </a:p>
          <a:p>
            <a:r>
              <a:rPr lang="en-US" dirty="0">
                <a:solidFill>
                  <a:schemeClr val="bg1"/>
                </a:solidFill>
              </a:rPr>
              <a:t>Not normally distributed (non-parametric testing)</a:t>
            </a:r>
          </a:p>
          <a:p>
            <a:r>
              <a:rPr lang="en-US" dirty="0">
                <a:solidFill>
                  <a:schemeClr val="bg1"/>
                </a:solidFill>
              </a:rPr>
              <a:t>P-values: 0.367 with Mann-Whitney U test,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0.734 with Kruskal test </a:t>
            </a:r>
          </a:p>
          <a:p>
            <a:r>
              <a:rPr lang="en-US" dirty="0">
                <a:solidFill>
                  <a:schemeClr val="bg1"/>
                </a:solidFill>
              </a:rPr>
              <a:t>No significant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AEA09-9619-0C48-B4E7-614365919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47" y="618518"/>
            <a:ext cx="5106479" cy="273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870CD-4838-5649-AF82-53C0E255C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647" y="3750251"/>
            <a:ext cx="5106479" cy="24892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B5447-67C7-FE43-A9CB-1CFFE21E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262655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/>
              <a:t>7</a:t>
            </a:fld>
            <a:endParaRPr lang="en-JP" dirty="0"/>
          </a:p>
        </p:txBody>
      </p:sp>
      <p:pic>
        <p:nvPicPr>
          <p:cNvPr id="7" name="Audio Recording Oct 23, 2020 20:00:46" descr="Audio Recording Oct 23, 2020 20:00:46">
            <a:hlinkClick r:id="" action="ppaction://media"/>
            <a:extLst>
              <a:ext uri="{FF2B5EF4-FFF2-40B4-BE49-F238E27FC236}">
                <a16:creationId xmlns:a16="http://schemas.microsoft.com/office/drawing/2014/main" id="{5A3950B3-F7D0-E949-9A0F-FB08078BE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8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FE0A-A59A-A642-8E53-186194F3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54587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S</a:t>
            </a:r>
            <a:r>
              <a:rPr lang="en-JP" dirty="0">
                <a:solidFill>
                  <a:schemeClr val="bg1"/>
                </a:solidFill>
              </a:rPr>
              <a:t>wing vs swing:</a:t>
            </a:r>
            <a:br>
              <a:rPr lang="en-JP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Job Postings Data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BD11-8D0C-8643-9292-E4BDDEE9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4426"/>
            <a:ext cx="5599629" cy="437505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Normally distributed (parametric testing)</a:t>
            </a:r>
          </a:p>
          <a:p>
            <a:r>
              <a:rPr lang="en-US" dirty="0">
                <a:solidFill>
                  <a:schemeClr val="bg1"/>
                </a:solidFill>
              </a:rPr>
              <a:t>P-value with One-way ANOVA = 0.0166</a:t>
            </a:r>
          </a:p>
          <a:p>
            <a:r>
              <a:rPr lang="en-US" dirty="0">
                <a:solidFill>
                  <a:schemeClr val="bg1"/>
                </a:solidFill>
              </a:rPr>
              <a:t>At least one significant difference</a:t>
            </a:r>
          </a:p>
          <a:p>
            <a:r>
              <a:rPr lang="en-US" dirty="0">
                <a:solidFill>
                  <a:schemeClr val="bg1"/>
                </a:solidFill>
              </a:rPr>
              <a:t>P-values with Tukey’s HSD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Most values greater than 0.05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Ohio-Georgia  = 0.0091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Ohio-Iowa = 0.0145</a:t>
            </a:r>
          </a:p>
          <a:p>
            <a:r>
              <a:rPr lang="en-US" dirty="0">
                <a:solidFill>
                  <a:schemeClr val="bg1"/>
                </a:solidFill>
              </a:rPr>
              <a:t>Only Ohio showed significant difference with two other swing states</a:t>
            </a:r>
          </a:p>
          <a:p>
            <a:r>
              <a:rPr lang="en-US" dirty="0">
                <a:solidFill>
                  <a:schemeClr val="bg1"/>
                </a:solidFill>
              </a:rPr>
              <a:t>Ohio is 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worst in terms of job postings in the entire US</a:t>
            </a: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76495-24E7-5C45-AF80-297FA161D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8" y="618518"/>
            <a:ext cx="4735744" cy="2606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F2D65F-ABA5-3C47-9A57-1AF18BAA4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009" y="3758496"/>
            <a:ext cx="4735743" cy="24809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CE0B3-E28B-AF4B-BBA0-D781926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243202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/>
              <a:t>8</a:t>
            </a:fld>
            <a:endParaRPr lang="en-JP" dirty="0"/>
          </a:p>
        </p:txBody>
      </p:sp>
      <p:pic>
        <p:nvPicPr>
          <p:cNvPr id="9" name="Audio Recording Oct 23, 2020 20:30:31" descr="Audio Recording Oct 23, 2020 20:30:31">
            <a:hlinkClick r:id="" action="ppaction://media"/>
            <a:extLst>
              <a:ext uri="{FF2B5EF4-FFF2-40B4-BE49-F238E27FC236}">
                <a16:creationId xmlns:a16="http://schemas.microsoft.com/office/drawing/2014/main" id="{117F8D73-4D39-5F47-AB34-41C02930F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{B96CB7B1-2C38-5D4D-8D8E-BBCB8B08F57F}tf10001122</Template>
  <TotalTime>914</TotalTime>
  <Words>854</Words>
  <Application>Microsoft Macintosh PowerPoint</Application>
  <PresentationFormat>Widescreen</PresentationFormat>
  <Paragraphs>124</Paragraphs>
  <Slides>22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Tw Cen MT</vt:lpstr>
      <vt:lpstr>Circuit</vt:lpstr>
      <vt:lpstr>Analysis of Job Postings and Employment Levels in Swing States of the 2020 Election</vt:lpstr>
      <vt:lpstr>Overview </vt:lpstr>
      <vt:lpstr>Overview </vt:lpstr>
      <vt:lpstr>Overview </vt:lpstr>
      <vt:lpstr>Data </vt:lpstr>
      <vt:lpstr>Questions </vt:lpstr>
      <vt:lpstr>Method </vt:lpstr>
      <vt:lpstr>1. Swing vs non-swing </vt:lpstr>
      <vt:lpstr>2. Swing vs swing: Job Postings Data </vt:lpstr>
      <vt:lpstr>2. Swing vs swing: Employment Levels Data </vt:lpstr>
      <vt:lpstr>Swing vs swing: Employment Levels Data </vt:lpstr>
      <vt:lpstr>Conclusion </vt:lpstr>
      <vt:lpstr>Recommendations </vt:lpstr>
      <vt:lpstr>Future Considerations </vt:lpstr>
      <vt:lpstr>Thank you for listening  </vt:lpstr>
      <vt:lpstr>Additional slides   </vt:lpstr>
      <vt:lpstr>Job postings across all states   </vt:lpstr>
      <vt:lpstr>Employment levels across all states   </vt:lpstr>
      <vt:lpstr>Job postings Swing vs non-swing   </vt:lpstr>
      <vt:lpstr>Employment levels swing vs non-swing   </vt:lpstr>
      <vt:lpstr>Job postings Swing vs swing   </vt:lpstr>
      <vt:lpstr>Employment levels Swing vs swing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Job Postings and Employment Levels in Swing States of the 2020 Election </dc:title>
  <dc:creator>Barrett Nibling</dc:creator>
  <cp:lastModifiedBy>Barrett Nibling</cp:lastModifiedBy>
  <cp:revision>48</cp:revision>
  <dcterms:created xsi:type="dcterms:W3CDTF">2020-09-30T16:25:14Z</dcterms:created>
  <dcterms:modified xsi:type="dcterms:W3CDTF">2020-10-24T02:12:01Z</dcterms:modified>
</cp:coreProperties>
</file>